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7" r:id="rId4"/>
    <p:sldId id="283" r:id="rId5"/>
    <p:sldId id="288" r:id="rId6"/>
    <p:sldId id="289" r:id="rId7"/>
    <p:sldId id="290" r:id="rId8"/>
    <p:sldId id="291" r:id="rId9"/>
    <p:sldId id="292" r:id="rId10"/>
    <p:sldId id="293" r:id="rId11"/>
    <p:sldId id="286" r:id="rId12"/>
    <p:sldId id="280" r:id="rId13"/>
    <p:sldId id="281" r:id="rId14"/>
    <p:sldId id="282" r:id="rId15"/>
    <p:sldId id="270" r:id="rId16"/>
    <p:sldId id="278" r:id="rId17"/>
    <p:sldId id="262" r:id="rId18"/>
    <p:sldId id="276" r:id="rId19"/>
    <p:sldId id="279" r:id="rId20"/>
    <p:sldId id="285" r:id="rId21"/>
    <p:sldId id="294" r:id="rId22"/>
    <p:sldId id="295" r:id="rId23"/>
    <p:sldId id="296" r:id="rId24"/>
    <p:sldId id="297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2E8942-047B-48AA-885E-C06C00D29205}">
          <p14:sldIdLst>
            <p14:sldId id="256"/>
            <p14:sldId id="257"/>
            <p14:sldId id="287"/>
            <p14:sldId id="283"/>
            <p14:sldId id="288"/>
            <p14:sldId id="289"/>
            <p14:sldId id="290"/>
            <p14:sldId id="291"/>
            <p14:sldId id="292"/>
            <p14:sldId id="293"/>
            <p14:sldId id="286"/>
            <p14:sldId id="280"/>
            <p14:sldId id="281"/>
            <p14:sldId id="282"/>
            <p14:sldId id="270"/>
            <p14:sldId id="278"/>
            <p14:sldId id="262"/>
            <p14:sldId id="276"/>
            <p14:sldId id="279"/>
            <p14:sldId id="285"/>
            <p14:sldId id="294"/>
            <p14:sldId id="295"/>
            <p14:sldId id="296"/>
            <p14:sldId id="297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0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9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8370-2563-4F27-A05D-E83AF2642D24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B07FE-A90F-439B-A19A-7151D4C751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81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B07FE-A90F-439B-A19A-7151D4C751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B07FE-A90F-439B-A19A-7151D4C751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7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803B-E7CB-4B93-B02B-E05D820C2AD8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D56C-E357-4A04-8149-2EEA1460AB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fileserver\Swap\Для Светы\картинки_для_Светы\infocraft--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1235388" cy="104032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3568" y="2852936"/>
            <a:ext cx="7790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ГИС </a:t>
            </a:r>
            <a:r>
              <a:rPr lang="ru-RU" sz="2800" b="1" dirty="0"/>
              <a:t>ЖКХ: </a:t>
            </a:r>
            <a:r>
              <a:rPr lang="ru-RU" sz="2800" b="1" dirty="0" smtClean="0"/>
              <a:t>Основные </a:t>
            </a:r>
            <a:r>
              <a:rPr lang="ru-RU" sz="2800" b="1" dirty="0"/>
              <a:t>шаги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при </a:t>
            </a:r>
            <a:r>
              <a:rPr lang="ru-RU" sz="2800" b="1" dirty="0"/>
              <a:t>работе с </a:t>
            </a:r>
            <a:r>
              <a:rPr lang="ru-RU" sz="2800" b="1" dirty="0" smtClean="0"/>
              <a:t>порталом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59832" y="4437112"/>
            <a:ext cx="295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cs typeface="Arial" pitchFamily="34" charset="0"/>
              </a:rPr>
              <a:t>Ведущий: </a:t>
            </a:r>
            <a:r>
              <a:rPr lang="ru-RU" dirty="0" err="1" smtClean="0">
                <a:cs typeface="Arial" pitchFamily="34" charset="0"/>
              </a:rPr>
              <a:t>Давнис</a:t>
            </a:r>
            <a:r>
              <a:rPr lang="ru-RU" dirty="0" smtClean="0">
                <a:cs typeface="Arial" pitchFamily="34" charset="0"/>
              </a:rPr>
              <a:t> Анастасия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404664"/>
            <a:ext cx="738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Arial" charset="0"/>
              </a:rPr>
              <a:t>Перенос сроков административной ответственности</a:t>
            </a:r>
            <a:endParaRPr lang="ru-RU" sz="2400" b="1" dirty="0"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980729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b="1" dirty="0" smtClean="0"/>
              <a:t>Статья </a:t>
            </a:r>
            <a:r>
              <a:rPr lang="ru-RU" sz="1400" b="1" dirty="0"/>
              <a:t>13.19.1. </a:t>
            </a:r>
            <a:r>
              <a:rPr lang="ru-RU" sz="1400" dirty="0"/>
              <a:t>Нарушение порядка размещения информации в </a:t>
            </a:r>
            <a:r>
              <a:rPr lang="ru-RU" sz="1400" dirty="0" smtClean="0"/>
              <a:t>ГИС ЖКХ ч. </a:t>
            </a:r>
            <a:r>
              <a:rPr lang="ru-RU" sz="1400" dirty="0"/>
              <a:t>1 влечет </a:t>
            </a:r>
            <a:r>
              <a:rPr lang="ru-RU" sz="1400" dirty="0" smtClean="0"/>
              <a:t>наложение</a:t>
            </a:r>
          </a:p>
          <a:p>
            <a:pPr marL="342900" indent="-342900"/>
            <a:r>
              <a:rPr lang="ru-RU" sz="1400" dirty="0" smtClean="0"/>
              <a:t>административного штрафа: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на </a:t>
            </a:r>
            <a:r>
              <a:rPr lang="ru-RU" sz="1400" dirty="0"/>
              <a:t>должностных лиц в размере тридцати тысяч рублей; </a:t>
            </a:r>
            <a:endParaRPr lang="ru-RU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на </a:t>
            </a:r>
            <a:r>
              <a:rPr lang="ru-RU" sz="1400" dirty="0"/>
              <a:t>юридических лиц - двухсот тысяч рублей</a:t>
            </a:r>
            <a:r>
              <a:rPr lang="ru-RU" sz="1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342900" indent="-342900"/>
            <a:r>
              <a:rPr lang="ru-RU" sz="1400" b="1" dirty="0"/>
              <a:t>До 1 января 2018 </a:t>
            </a:r>
            <a:r>
              <a:rPr lang="ru-RU" sz="1400" dirty="0"/>
              <a:t>года </a:t>
            </a:r>
            <a:r>
              <a:rPr lang="ru-RU" sz="1400" dirty="0" smtClean="0"/>
              <a:t>положения ч.1 данной статьи </a:t>
            </a:r>
            <a:r>
              <a:rPr lang="ru-RU" sz="1400" dirty="0"/>
              <a:t>применяется только в отношении должностных </a:t>
            </a:r>
            <a:r>
              <a:rPr lang="ru-RU" sz="1400" dirty="0" smtClean="0"/>
              <a:t>лиц</a:t>
            </a:r>
          </a:p>
          <a:p>
            <a:pPr marL="342900" indent="-342900"/>
            <a:r>
              <a:rPr lang="ru-RU" sz="1400" dirty="0" smtClean="0"/>
              <a:t>федеральных </a:t>
            </a:r>
            <a:r>
              <a:rPr lang="ru-RU" sz="1400" dirty="0"/>
              <a:t>органов исполнительной власти, должностных лиц государственных </a:t>
            </a:r>
            <a:r>
              <a:rPr lang="ru-RU" sz="1400" dirty="0" smtClean="0"/>
              <a:t>внебюджетных</a:t>
            </a:r>
          </a:p>
          <a:p>
            <a:pPr marL="342900" indent="-342900"/>
            <a:r>
              <a:rPr lang="ru-RU" sz="1400" dirty="0" smtClean="0"/>
              <a:t>фондов</a:t>
            </a:r>
            <a:r>
              <a:rPr lang="ru-RU" sz="1400" dirty="0"/>
              <a:t>, должностных лиц органов государственного жилищного надзора в случае, </a:t>
            </a:r>
            <a:r>
              <a:rPr lang="ru-RU" sz="1400" dirty="0" smtClean="0"/>
              <a:t>предусмотренном</a:t>
            </a:r>
          </a:p>
          <a:p>
            <a:pPr marL="342900" indent="-342900"/>
            <a:r>
              <a:rPr lang="ru-RU" sz="1400" dirty="0" smtClean="0"/>
              <a:t>статьей </a:t>
            </a:r>
            <a:r>
              <a:rPr lang="ru-RU" sz="1400" dirty="0"/>
              <a:t>195 Жилищного кодекса </a:t>
            </a:r>
            <a:r>
              <a:rPr lang="ru-RU" sz="1400" dirty="0" smtClean="0"/>
              <a:t>РФ, </a:t>
            </a:r>
            <a:r>
              <a:rPr lang="ru-RU" sz="1400" dirty="0"/>
              <a:t>должностных лиц органов </a:t>
            </a:r>
            <a:r>
              <a:rPr lang="ru-RU" sz="1400" dirty="0" smtClean="0"/>
              <a:t>исполнительной власти субъектов</a:t>
            </a:r>
          </a:p>
          <a:p>
            <a:pPr marL="342900" indent="-342900"/>
            <a:r>
              <a:rPr lang="ru-RU" sz="1400" dirty="0" smtClean="0"/>
              <a:t>РФ </a:t>
            </a:r>
            <a:r>
              <a:rPr lang="ru-RU" sz="1400" dirty="0"/>
              <a:t>в области государственного регулирования тарифов</a:t>
            </a:r>
            <a:r>
              <a:rPr lang="ru-RU" sz="1400" dirty="0" smtClean="0"/>
              <a:t>.</a:t>
            </a:r>
          </a:p>
          <a:p>
            <a:pPr marL="342900" indent="-342900"/>
            <a:endParaRPr lang="ru-RU" sz="1400" dirty="0" smtClean="0"/>
          </a:p>
          <a:p>
            <a:pPr marL="342900" indent="-342900"/>
            <a:r>
              <a:rPr lang="ru-RU" sz="1200" dirty="0" smtClean="0"/>
              <a:t>*В городах федерального значения с 1 июля 2019 года</a:t>
            </a:r>
          </a:p>
          <a:p>
            <a:pPr marL="342900" indent="-342900"/>
            <a:r>
              <a:rPr lang="ru-RU" sz="1200" dirty="0" smtClean="0"/>
              <a:t>*повторное </a:t>
            </a:r>
            <a:r>
              <a:rPr lang="ru-RU" sz="1200" dirty="0"/>
              <a:t>нарушение влечет за собой </a:t>
            </a:r>
            <a:r>
              <a:rPr lang="ru-RU" sz="1200" b="1" dirty="0"/>
              <a:t>дисквалификацию на срок от одного года до трех </a:t>
            </a:r>
            <a:r>
              <a:rPr lang="ru-RU" sz="1200" b="1" dirty="0" smtClean="0"/>
              <a:t>лет</a:t>
            </a:r>
          </a:p>
          <a:p>
            <a:pPr marL="342900" indent="-342900"/>
            <a:endParaRPr lang="ru-RU" sz="1400" b="1" dirty="0" smtClean="0"/>
          </a:p>
          <a:p>
            <a:pPr marL="342900" indent="-342900"/>
            <a:r>
              <a:rPr lang="ru-RU" sz="1400" b="1" dirty="0" smtClean="0"/>
              <a:t>Статья </a:t>
            </a:r>
            <a:r>
              <a:rPr lang="ru-RU" sz="1400" b="1" dirty="0"/>
              <a:t>13.19.2. </a:t>
            </a:r>
            <a:r>
              <a:rPr lang="ru-RU" sz="1400" dirty="0"/>
              <a:t>Нарушение порядка размещения информации в государственной </a:t>
            </a:r>
            <a:r>
              <a:rPr lang="ru-RU" sz="1400" dirty="0" smtClean="0"/>
              <a:t>информационной</a:t>
            </a:r>
          </a:p>
          <a:p>
            <a:pPr marL="342900" indent="-342900"/>
            <a:r>
              <a:rPr lang="ru-RU" sz="1400" dirty="0" smtClean="0"/>
              <a:t>системе </a:t>
            </a:r>
            <a:r>
              <a:rPr lang="ru-RU" sz="1400" dirty="0"/>
              <a:t>жилищно-коммунального </a:t>
            </a:r>
            <a:r>
              <a:rPr lang="ru-RU" sz="1400" dirty="0" smtClean="0"/>
              <a:t>хозяйства</a:t>
            </a:r>
          </a:p>
          <a:p>
            <a:pPr marL="342900" indent="-342900"/>
            <a:endParaRPr lang="ru-RU" sz="1400" dirty="0" smtClean="0"/>
          </a:p>
          <a:p>
            <a:pPr marL="342900" indent="-342900"/>
            <a:r>
              <a:rPr lang="ru-RU" sz="1400" b="1" dirty="0" smtClean="0"/>
              <a:t>До </a:t>
            </a:r>
            <a:r>
              <a:rPr lang="ru-RU" sz="1400" b="1" dirty="0"/>
              <a:t>1 января 2018 года</a:t>
            </a:r>
            <a:r>
              <a:rPr lang="ru-RU" sz="1400" dirty="0"/>
              <a:t> положения статьи 13.19.2 Кодекса Российской Федерации об </a:t>
            </a:r>
            <a:r>
              <a:rPr lang="ru-RU" sz="1400" dirty="0" smtClean="0"/>
              <a:t>административных</a:t>
            </a:r>
          </a:p>
          <a:p>
            <a:pPr marL="342900" indent="-342900"/>
            <a:r>
              <a:rPr lang="ru-RU" sz="1400" dirty="0" smtClean="0"/>
              <a:t>правонарушениях применяются </a:t>
            </a:r>
            <a:r>
              <a:rPr lang="ru-RU" sz="1400" dirty="0"/>
              <a:t>только в отношении индивидуальных предпринимателей и </a:t>
            </a:r>
            <a:r>
              <a:rPr lang="ru-RU" sz="1400" dirty="0" smtClean="0"/>
              <a:t>юридических</a:t>
            </a:r>
          </a:p>
          <a:p>
            <a:pPr marL="342900" indent="-342900"/>
            <a:r>
              <a:rPr lang="ru-RU" sz="1400" dirty="0" smtClean="0"/>
              <a:t>лиц</a:t>
            </a:r>
            <a:r>
              <a:rPr lang="ru-RU" sz="1400" dirty="0"/>
              <a:t>, являющихся лицензиатами, в части размещения в государственной информационной </a:t>
            </a:r>
            <a:r>
              <a:rPr lang="ru-RU" sz="1400" dirty="0" smtClean="0"/>
              <a:t>системе</a:t>
            </a:r>
          </a:p>
          <a:p>
            <a:pPr marL="342900" indent="-342900"/>
            <a:r>
              <a:rPr lang="ru-RU" sz="1400" dirty="0" smtClean="0"/>
              <a:t>жилищно-коммунального </a:t>
            </a:r>
            <a:r>
              <a:rPr lang="ru-RU" sz="1400" dirty="0"/>
              <a:t>хозяйства сведений, предусмотренных статьей 198 Жилищного </a:t>
            </a:r>
            <a:r>
              <a:rPr lang="ru-RU" sz="1400" dirty="0" smtClean="0"/>
              <a:t>кодекса РФ. </a:t>
            </a:r>
          </a:p>
          <a:p>
            <a:pPr marL="342900" indent="-342900"/>
            <a:endParaRPr lang="ru-RU" sz="1400" dirty="0" smtClean="0"/>
          </a:p>
          <a:p>
            <a:pPr marL="342900" indent="-342900"/>
            <a:r>
              <a:rPr lang="ru-RU" sz="1200" dirty="0" smtClean="0"/>
              <a:t>*</a:t>
            </a:r>
            <a:r>
              <a:rPr lang="ru-RU" sz="1200" dirty="0"/>
              <a:t>В городах федерального значения с 1 июля 2019 </a:t>
            </a:r>
            <a:r>
              <a:rPr lang="ru-RU" sz="1200" dirty="0" smtClean="0"/>
              <a:t>года</a:t>
            </a:r>
          </a:p>
          <a:p>
            <a:pPr marL="342900" indent="-342900"/>
            <a:r>
              <a:rPr lang="ru-RU" sz="1200" dirty="0"/>
              <a:t>*повторное нарушение влечет за собой </a:t>
            </a:r>
            <a:r>
              <a:rPr lang="ru-RU" sz="1200" b="1" dirty="0"/>
              <a:t>дисквалификацию на срок от одного года до трех лет</a:t>
            </a:r>
          </a:p>
          <a:p>
            <a:pPr marL="342900" indent="-342900" algn="just"/>
            <a:endParaRPr lang="ru-RU" sz="1400" dirty="0"/>
          </a:p>
          <a:p>
            <a:endParaRPr lang="ru-RU" b="1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45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4046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Arial" charset="0"/>
              </a:rPr>
              <a:t>Перенос </a:t>
            </a:r>
            <a:r>
              <a:rPr lang="ru-RU" sz="2400" b="1" dirty="0">
                <a:latin typeface="+mj-lt"/>
                <a:cs typeface="Arial" charset="0"/>
              </a:rPr>
              <a:t>сроков административной ответственности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908720"/>
            <a:ext cx="6125773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0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40466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Arial" charset="0"/>
              </a:rPr>
              <a:t>Регистрация на портале </a:t>
            </a:r>
            <a:r>
              <a:rPr lang="en-US" sz="2400" b="1" dirty="0">
                <a:solidFill>
                  <a:srgbClr val="00B0F0"/>
                </a:solidFill>
                <a:latin typeface="+mj-lt"/>
                <a:cs typeface="Arial" charset="0"/>
              </a:rPr>
              <a:t>https://dom.gosuslugi.ru</a:t>
            </a:r>
            <a:endParaRPr lang="ru-RU" sz="2400" b="1" dirty="0">
              <a:solidFill>
                <a:srgbClr val="00B0F0"/>
              </a:solidFill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052736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Получение </a:t>
            </a:r>
            <a:r>
              <a:rPr lang="ru-RU" b="1" dirty="0" smtClean="0"/>
              <a:t>квалифицированной цифровой подписи</a:t>
            </a:r>
            <a:r>
              <a:rPr lang="ru-RU" dirty="0" smtClean="0"/>
              <a:t> руководителя организации через Аккредитованный удостоверяющий центр                                       </a:t>
            </a:r>
          </a:p>
          <a:p>
            <a:r>
              <a:rPr lang="ru-RU" dirty="0" smtClean="0"/>
              <a:t>       </a:t>
            </a:r>
            <a:r>
              <a:rPr lang="en-US" b="1" dirty="0" smtClean="0">
                <a:solidFill>
                  <a:srgbClr val="00B0F0"/>
                </a:solidFill>
              </a:rPr>
              <a:t>e-trust.gosuslugi.ru</a:t>
            </a:r>
            <a:endParaRPr lang="ru-RU" b="1" dirty="0" smtClean="0">
              <a:solidFill>
                <a:srgbClr val="00B0F0"/>
              </a:solidFill>
            </a:endParaRP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dirty="0" smtClean="0"/>
              <a:t> Регистрация </a:t>
            </a:r>
            <a:r>
              <a:rPr lang="ru-RU" dirty="0"/>
              <a:t>организации в ЕСИА (</a:t>
            </a:r>
            <a:r>
              <a:rPr lang="ru-RU" b="1" dirty="0">
                <a:solidFill>
                  <a:srgbClr val="00B0F0"/>
                </a:solidFill>
              </a:rPr>
              <a:t>https://esia.gosuslugi.ru/registration/</a:t>
            </a:r>
            <a:r>
              <a:rPr lang="ru-RU" dirty="0"/>
              <a:t>)</a:t>
            </a:r>
          </a:p>
          <a:p>
            <a:r>
              <a:rPr lang="ru-RU" b="1" dirty="0"/>
              <a:t>включает следующие шаги: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Регистрация </a:t>
            </a:r>
            <a:r>
              <a:rPr lang="ru-RU" dirty="0"/>
              <a:t>руководителя в </a:t>
            </a:r>
            <a:r>
              <a:rPr lang="ru-RU" dirty="0" smtClean="0"/>
              <a:t>ЕСИА;</a:t>
            </a:r>
            <a:endParaRPr lang="ru-RU" dirty="0"/>
          </a:p>
          <a:p>
            <a:r>
              <a:rPr lang="ru-RU" dirty="0" smtClean="0"/>
              <a:t>•    Подтверждение </a:t>
            </a:r>
            <a:r>
              <a:rPr lang="ru-RU" dirty="0"/>
              <a:t>личности ключом </a:t>
            </a:r>
            <a:r>
              <a:rPr lang="ru-RU" dirty="0" smtClean="0"/>
              <a:t>КЭП;</a:t>
            </a:r>
            <a:endParaRPr lang="ru-RU" dirty="0"/>
          </a:p>
          <a:p>
            <a:r>
              <a:rPr lang="ru-RU" dirty="0" smtClean="0"/>
              <a:t>•    Регистрация </a:t>
            </a:r>
            <a:r>
              <a:rPr lang="ru-RU" dirty="0"/>
              <a:t>организации в профиле </a:t>
            </a:r>
            <a:r>
              <a:rPr lang="ru-RU" dirty="0" smtClean="0"/>
              <a:t>пользователя;</a:t>
            </a:r>
            <a:endParaRPr lang="ru-RU" dirty="0"/>
          </a:p>
          <a:p>
            <a:r>
              <a:rPr lang="ru-RU" dirty="0" smtClean="0"/>
              <a:t>•    Автоматическая проверка </a:t>
            </a:r>
            <a:r>
              <a:rPr lang="ru-RU" dirty="0"/>
              <a:t>данных организации и руководителя организации в </a:t>
            </a:r>
            <a:r>
              <a:rPr lang="ru-RU" dirty="0" smtClean="0"/>
              <a:t>  Федеральной </a:t>
            </a:r>
            <a:r>
              <a:rPr lang="ru-RU" dirty="0"/>
              <a:t>налоговой </a:t>
            </a:r>
            <a:r>
              <a:rPr lang="ru-RU" dirty="0" smtClean="0"/>
              <a:t>службе.</a:t>
            </a:r>
          </a:p>
          <a:p>
            <a:r>
              <a:rPr lang="ru-RU" b="1" dirty="0" smtClean="0"/>
              <a:t>Важно:</a:t>
            </a:r>
            <a:r>
              <a:rPr lang="ru-RU" dirty="0" smtClean="0"/>
              <a:t> учетная запись должна быть </a:t>
            </a:r>
            <a:r>
              <a:rPr lang="ru-RU" b="1" dirty="0" smtClean="0"/>
              <a:t>подтвержденной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b="1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ru-RU" dirty="0" smtClean="0"/>
              <a:t>Регистрация </a:t>
            </a:r>
            <a:r>
              <a:rPr lang="ru-RU" dirty="0"/>
              <a:t>на Портале ГИС ЖКХ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B0F0"/>
                </a:solidFill>
              </a:rPr>
              <a:t>https://dom.gosuslugi.ru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dirty="0" smtClean="0"/>
              <a:t>включает следующие </a:t>
            </a:r>
            <a:r>
              <a:rPr lang="ru-RU" dirty="0"/>
              <a:t>шаги: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Автоматическое </a:t>
            </a:r>
            <a:r>
              <a:rPr lang="ru-RU" dirty="0"/>
              <a:t>заполнение данных на основе данных из </a:t>
            </a:r>
            <a:r>
              <a:rPr lang="ru-RU" b="1" dirty="0" smtClean="0"/>
              <a:t>ЕСИА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Заполнение </a:t>
            </a:r>
            <a:r>
              <a:rPr lang="ru-RU" dirty="0"/>
              <a:t>дополнительных данных об </a:t>
            </a:r>
            <a:r>
              <a:rPr lang="ru-RU" dirty="0" smtClean="0"/>
              <a:t>организации.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72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Arial" charset="0"/>
              </a:rPr>
              <a:t>Регистрация </a:t>
            </a:r>
            <a:r>
              <a:rPr lang="ru-RU" sz="2400" b="1" dirty="0">
                <a:latin typeface="+mj-lt"/>
                <a:cs typeface="Arial" charset="0"/>
              </a:rPr>
              <a:t>на портале </a:t>
            </a:r>
            <a:r>
              <a:rPr lang="en-US" sz="2400" b="1" dirty="0">
                <a:latin typeface="+mj-lt"/>
                <a:cs typeface="Arial" charset="0"/>
              </a:rPr>
              <a:t>https://dom.gosuslugi.ru</a:t>
            </a:r>
            <a:endParaRPr lang="ru-RU" sz="2400" b="1" dirty="0"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98072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2. Регистрация </a:t>
            </a:r>
            <a:r>
              <a:rPr lang="ru-RU" dirty="0"/>
              <a:t>организации в </a:t>
            </a:r>
            <a:r>
              <a:rPr lang="ru-RU" dirty="0" smtClean="0"/>
              <a:t>ЕСИА: права доступа для руководителя и</a:t>
            </a:r>
          </a:p>
          <a:p>
            <a:pPr marL="342900" indent="-342900"/>
            <a:r>
              <a:rPr lang="ru-RU" dirty="0" smtClean="0"/>
              <a:t>сотрудников организации.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Для </a:t>
            </a:r>
            <a:r>
              <a:rPr lang="ru-RU" dirty="0"/>
              <a:t>предоставления прав доступа сотрудникам организации к ГИС ЖКХ </a:t>
            </a:r>
            <a:r>
              <a:rPr lang="ru-RU" dirty="0" smtClean="0"/>
              <a:t>перейдите</a:t>
            </a:r>
          </a:p>
          <a:p>
            <a:pPr marL="342900" indent="-342900"/>
            <a:r>
              <a:rPr lang="ru-RU" dirty="0" smtClean="0"/>
              <a:t>на вкладку </a:t>
            </a:r>
            <a:r>
              <a:rPr lang="ru-RU" dirty="0"/>
              <a:t>«Организации», выберите организацию и нажмите на </a:t>
            </a:r>
            <a:r>
              <a:rPr lang="ru-RU" dirty="0" smtClean="0"/>
              <a:t>кнопку</a:t>
            </a:r>
          </a:p>
          <a:p>
            <a:pPr marL="342900" indent="-342900"/>
            <a:r>
              <a:rPr lang="ru-RU" dirty="0" smtClean="0"/>
              <a:t>«Подробнее</a:t>
            </a:r>
            <a:r>
              <a:rPr lang="ru-RU" dirty="0"/>
              <a:t>» </a:t>
            </a:r>
            <a:r>
              <a:rPr lang="ru-RU" dirty="0" smtClean="0"/>
              <a:t>в блоке </a:t>
            </a:r>
            <a:r>
              <a:rPr lang="ru-RU" dirty="0"/>
              <a:t>этой </a:t>
            </a:r>
            <a:r>
              <a:rPr lang="ru-RU" dirty="0" smtClean="0"/>
              <a:t>организации.</a:t>
            </a:r>
          </a:p>
          <a:p>
            <a:pPr marL="342900" indent="-342900"/>
            <a:r>
              <a:rPr lang="ru-RU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7419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40466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charset="0"/>
              </a:rPr>
              <a:t>Регистрация </a:t>
            </a:r>
            <a:r>
              <a:rPr lang="ru-RU" sz="2400" b="1" dirty="0">
                <a:latin typeface="Calibri" pitchFamily="34" charset="0"/>
                <a:cs typeface="Arial" charset="0"/>
              </a:rPr>
              <a:t>на портале 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https://dom.gosuslugi.ru</a:t>
            </a:r>
            <a:endParaRPr lang="ru-RU" sz="2400" b="1" dirty="0">
              <a:solidFill>
                <a:srgbClr val="00B0F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98072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Вкладка </a:t>
            </a:r>
            <a:r>
              <a:rPr lang="ru-RU" dirty="0"/>
              <a:t>сведений об </a:t>
            </a:r>
            <a:r>
              <a:rPr lang="ru-RU" dirty="0" smtClean="0"/>
              <a:t>организации. Выберите пункт «Доступ к системам».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011"/>
            <a:ext cx="9144000" cy="520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40466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charset="0"/>
              </a:rPr>
              <a:t>Регистрация </a:t>
            </a:r>
            <a:r>
              <a:rPr lang="ru-RU" sz="2400" b="1" dirty="0">
                <a:latin typeface="Calibri" pitchFamily="34" charset="0"/>
                <a:cs typeface="Arial" charset="0"/>
              </a:rPr>
              <a:t>на портале 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https://dom.gosuslugi.ru</a:t>
            </a:r>
            <a:endParaRPr lang="ru-RU" sz="2400" b="1" dirty="0">
              <a:solidFill>
                <a:srgbClr val="00B0F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42433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8" y="404664"/>
            <a:ext cx="888166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64" y="47667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Регистрация в ГИС ЖКХ, добавление функции организации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68124"/>
            <a:ext cx="8136904" cy="26038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47667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Информация об организации. Пользовательское соглашение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0315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124744"/>
            <a:ext cx="8282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хоть одна функция организации получает статус «Подтверждено», отображается окно заключения договора с ФГУП «Почта России</a:t>
            </a:r>
            <a:r>
              <a:rPr lang="ru-RU" dirty="0" smtClean="0"/>
              <a:t>».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Что подразумевает заключение договора?</a:t>
            </a:r>
          </a:p>
          <a:p>
            <a:endParaRPr lang="ru-RU" b="1" dirty="0" smtClean="0"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cs typeface="Arial" pitchFamily="34" charset="0"/>
              </a:rPr>
              <a:t>Без договора невозможно администрирование платежей</a:t>
            </a:r>
            <a:endParaRPr lang="ru-RU" dirty="0"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cs typeface="Arial" pitchFamily="34" charset="0"/>
              </a:rPr>
              <a:t>Договор платный – в процентном соотношении от оплаты собственниками счетов</a:t>
            </a:r>
          </a:p>
          <a:p>
            <a:pPr marL="342900" indent="-342900">
              <a:buAutoNum type="arabicPeriod"/>
            </a:pPr>
            <a:endParaRPr lang="ru-RU" dirty="0"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057775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Заключение договора с ФГУП «Почта России»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Arial" charset="0"/>
              </a:rPr>
              <a:t>План </a:t>
            </a:r>
            <a:r>
              <a:rPr lang="ru-RU" sz="2400" b="1" dirty="0" err="1" smtClean="0">
                <a:latin typeface="+mj-lt"/>
                <a:cs typeface="Arial" charset="0"/>
              </a:rPr>
              <a:t>вебинара</a:t>
            </a:r>
            <a:r>
              <a:rPr lang="ru-RU" sz="2400" b="1" dirty="0" smtClean="0">
                <a:latin typeface="+mj-lt"/>
                <a:cs typeface="Arial" charset="0"/>
              </a:rPr>
              <a:t>  </a:t>
            </a:r>
            <a:endParaRPr lang="ru-RU" sz="2400" b="1" dirty="0"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052736"/>
            <a:ext cx="8105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cs typeface="Arial" pitchFamily="34" charset="0"/>
              </a:rPr>
              <a:t>Общая информация о системе ГИС ЖКХ.</a:t>
            </a:r>
            <a:endParaRPr lang="en-US" dirty="0" smtClean="0"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cs typeface="Arial" pitchFamily="34" charset="0"/>
              </a:rPr>
              <a:t>Нормативно-правовая база, регулирующая раскрытие информации на портале ГИС ЖКХ.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Arial" pitchFamily="34" charset="0"/>
              </a:rPr>
              <a:t>Сроки размещения информации.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Arial" pitchFamily="34" charset="0"/>
              </a:rPr>
              <a:t>Регистрация в ГИС ЖКХ.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Arial" pitchFamily="34" charset="0"/>
              </a:rPr>
              <a:t>Заполнение первоначальной информации на портале.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Arial" pitchFamily="34" charset="0"/>
              </a:rPr>
              <a:t>Работа с шаблонами для раскрытия информации на портале ГИС ЖКХ с помощью программных продуктов </a:t>
            </a:r>
            <a:r>
              <a:rPr lang="ru-RU" b="1" dirty="0" err="1" smtClean="0">
                <a:cs typeface="Arial" pitchFamily="34" charset="0"/>
              </a:rPr>
              <a:t>Инфокрафт</a:t>
            </a:r>
            <a:r>
              <a:rPr lang="ru-RU" b="1" dirty="0" smtClean="0">
                <a:cs typeface="Arial" pitchFamily="34" charset="0"/>
              </a:rPr>
              <a:t>: Формула ЖКХ.</a:t>
            </a:r>
          </a:p>
          <a:p>
            <a:pPr marL="342900" indent="-342900"/>
            <a:endParaRPr lang="ru-RU" dirty="0" smtClean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Вопросы можно задавать по ходу </a:t>
            </a:r>
            <a:r>
              <a:rPr lang="ru-RU" dirty="0" err="1" smtClean="0">
                <a:cs typeface="Arial" pitchFamily="34" charset="0"/>
              </a:rPr>
              <a:t>вебинара</a:t>
            </a:r>
            <a:r>
              <a:rPr lang="ru-RU" dirty="0" smtClean="0">
                <a:cs typeface="Arial" pitchFamily="34" charset="0"/>
              </a:rPr>
              <a:t>, в разделе «Вопросы»;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Запись будет отправлена всем участникам  на </a:t>
            </a:r>
            <a:r>
              <a:rPr lang="en-US" dirty="0" smtClean="0">
                <a:cs typeface="Arial" pitchFamily="34" charset="0"/>
              </a:rPr>
              <a:t>e-mail</a:t>
            </a:r>
            <a:r>
              <a:rPr lang="ru-RU" dirty="0" smtClean="0">
                <a:cs typeface="Arial" pitchFamily="34" charset="0"/>
              </a:rPr>
              <a:t>, указанный при регистрации;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Вопросы, которые не будут разобраны, без ответа не останутся;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Предложения по новым темам </a:t>
            </a:r>
            <a:r>
              <a:rPr lang="ru-RU" dirty="0" err="1" smtClean="0">
                <a:cs typeface="Arial" pitchFamily="34" charset="0"/>
              </a:rPr>
              <a:t>вебинара</a:t>
            </a:r>
            <a:r>
              <a:rPr lang="ru-RU" dirty="0" smtClean="0">
                <a:cs typeface="Arial" pitchFamily="34" charset="0"/>
              </a:rPr>
              <a:t>, посвященным порталу ГИС ЖКХ ждем от вас на почту </a:t>
            </a:r>
            <a:r>
              <a:rPr lang="en-US" dirty="0" smtClean="0">
                <a:solidFill>
                  <a:srgbClr val="00B0F0"/>
                </a:solidFill>
                <a:cs typeface="Arial" pitchFamily="34" charset="0"/>
              </a:rPr>
              <a:t>hline@infocraft.ru</a:t>
            </a:r>
            <a:endParaRPr lang="ru-RU" dirty="0" smtClean="0">
              <a:solidFill>
                <a:srgbClr val="00B0F0"/>
              </a:solidFill>
              <a:cs typeface="Arial" pitchFamily="34" charset="0"/>
            </a:endParaRPr>
          </a:p>
          <a:p>
            <a:pPr marL="342900" indent="-342900"/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47667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charset="0"/>
              </a:rPr>
              <a:t>Заполнение информации в личном кабинете ГИС ЖКХ</a:t>
            </a:r>
            <a:endParaRPr lang="ru-RU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8222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Что должно быть сделано на сегодняшний день: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Пройдена регистрация на портале </a:t>
            </a:r>
            <a:r>
              <a:rPr lang="en-US" sz="1400" b="1" dirty="0">
                <a:solidFill>
                  <a:srgbClr val="00B0F0"/>
                </a:solidFill>
              </a:rPr>
              <a:t>https://</a:t>
            </a:r>
            <a:r>
              <a:rPr lang="en-US" sz="1400" b="1" dirty="0" smtClean="0">
                <a:solidFill>
                  <a:srgbClr val="00B0F0"/>
                </a:solidFill>
              </a:rPr>
              <a:t>esia.gosuslugi.ru</a:t>
            </a:r>
            <a:endParaRPr lang="ru-RU" sz="1400" b="1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/>
              <a:t>Пройдена регистрация на портале </a:t>
            </a:r>
            <a:r>
              <a:rPr lang="en-US" sz="1400" b="1" dirty="0">
                <a:solidFill>
                  <a:srgbClr val="00B0F0"/>
                </a:solidFill>
              </a:rPr>
              <a:t>https://dom.gosuslugi.ru</a:t>
            </a:r>
            <a:r>
              <a:rPr lang="en-US" sz="1400" b="1" dirty="0" smtClean="0">
                <a:solidFill>
                  <a:srgbClr val="00B0F0"/>
                </a:solidFill>
              </a:rPr>
              <a:t>/</a:t>
            </a:r>
            <a:endParaRPr lang="ru-RU" sz="1400" b="1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/>
              <a:t>Принято Пользовательское соглашение.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Заключен договор с ФГУП </a:t>
            </a:r>
            <a:r>
              <a:rPr lang="ru-RU" sz="1400" dirty="0"/>
              <a:t>«Почта России</a:t>
            </a:r>
            <a:r>
              <a:rPr lang="ru-RU" sz="1400" dirty="0" smtClean="0"/>
              <a:t>».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Настроены права доступа.</a:t>
            </a:r>
          </a:p>
          <a:p>
            <a:pPr marL="342900" indent="-342900"/>
            <a:endParaRPr lang="ru-RU" sz="1400" b="1" dirty="0" smtClean="0"/>
          </a:p>
          <a:p>
            <a:r>
              <a:rPr lang="ru-RU" sz="1400" b="1" dirty="0" smtClean="0"/>
              <a:t>Что должно быть заполнено на сегодняшний день: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Раздел «Администрирование». Информация об организации (Общая и дополнительная).</a:t>
            </a:r>
          </a:p>
          <a:p>
            <a:pPr marL="342900" indent="-342900">
              <a:buAutoNum type="arabicPeriod" startAt="2"/>
            </a:pPr>
            <a:r>
              <a:rPr lang="ru-RU" sz="1400" dirty="0" smtClean="0"/>
              <a:t>Платежные реквизиты.</a:t>
            </a:r>
          </a:p>
          <a:p>
            <a:pPr marL="342900" indent="-342900"/>
            <a:r>
              <a:rPr lang="ru-RU" sz="1400" dirty="0" smtClean="0"/>
              <a:t>	</a:t>
            </a:r>
            <a:r>
              <a:rPr lang="ru-RU" sz="1200" dirty="0" smtClean="0"/>
              <a:t>*Если </a:t>
            </a:r>
            <a:r>
              <a:rPr lang="ru-RU" sz="1200" dirty="0"/>
              <a:t>у вас есть отдельный расчетный счет для капитального ремонта, то его тоже следует </a:t>
            </a:r>
            <a:r>
              <a:rPr lang="ru-RU" sz="1200" dirty="0" smtClean="0"/>
              <a:t>указать.</a:t>
            </a:r>
            <a:endParaRPr lang="ru-RU" sz="1200" dirty="0"/>
          </a:p>
          <a:p>
            <a:r>
              <a:rPr lang="ru-RU" sz="1400" dirty="0"/>
              <a:t>3</a:t>
            </a:r>
            <a:r>
              <a:rPr lang="ru-RU" sz="1400" dirty="0" smtClean="0"/>
              <a:t>. Сотрудники.</a:t>
            </a:r>
            <a:endParaRPr lang="ru-RU" sz="1400" dirty="0"/>
          </a:p>
          <a:p>
            <a:r>
              <a:rPr lang="ru-RU" sz="1400" dirty="0" smtClean="0"/>
              <a:t>4. Требуемые функции.</a:t>
            </a:r>
            <a:endParaRPr lang="ru-RU" sz="1400" dirty="0"/>
          </a:p>
          <a:p>
            <a:r>
              <a:rPr lang="ru-RU" sz="1400" dirty="0" smtClean="0"/>
              <a:t>5. Прочая информация</a:t>
            </a:r>
            <a:r>
              <a:rPr lang="ru-RU" sz="1400" dirty="0"/>
              <a:t> </a:t>
            </a:r>
            <a:r>
              <a:rPr lang="ru-RU" sz="1400" dirty="0" smtClean="0"/>
              <a:t>(платежные агенты, настройки организации). </a:t>
            </a:r>
          </a:p>
          <a:p>
            <a:endParaRPr lang="ru-RU" sz="1400" dirty="0"/>
          </a:p>
          <a:p>
            <a:r>
              <a:rPr lang="ru-RU" sz="1400" dirty="0" smtClean="0"/>
              <a:t>Раздел «Объекты управления».</a:t>
            </a:r>
            <a:endParaRPr lang="ru-RU" sz="1400" dirty="0"/>
          </a:p>
          <a:p>
            <a:r>
              <a:rPr lang="ru-RU" sz="1400" dirty="0" smtClean="0"/>
              <a:t>6. Добавить </a:t>
            </a:r>
            <a:r>
              <a:rPr lang="ru-RU" sz="1400" dirty="0"/>
              <a:t>договор управления/Устав </a:t>
            </a:r>
            <a:r>
              <a:rPr lang="ru-RU" sz="1400" dirty="0" smtClean="0"/>
              <a:t>ТСЖ</a:t>
            </a:r>
            <a:r>
              <a:rPr lang="en-US" sz="1400" dirty="0" smtClean="0"/>
              <a:t>/ </a:t>
            </a:r>
            <a:r>
              <a:rPr lang="ru-RU" sz="1400" dirty="0" smtClean="0"/>
              <a:t>Договор </a:t>
            </a:r>
            <a:r>
              <a:rPr lang="ru-RU" sz="1400" dirty="0" err="1" smtClean="0"/>
              <a:t>ресурсоснабжения</a:t>
            </a:r>
            <a:r>
              <a:rPr lang="ru-RU" sz="1400" dirty="0" smtClean="0"/>
              <a:t>, </a:t>
            </a:r>
            <a:r>
              <a:rPr lang="ru-RU" sz="1400" dirty="0"/>
              <a:t>Протокол общего собрания </a:t>
            </a:r>
            <a:r>
              <a:rPr lang="ru-RU" sz="1400" dirty="0" smtClean="0"/>
              <a:t>собственников. Сформировать </a:t>
            </a:r>
            <a:r>
              <a:rPr lang="ru-RU" sz="1400" dirty="0"/>
              <a:t>перечень услуг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7. Перечень домов в управлении.</a:t>
            </a:r>
            <a:endParaRPr lang="ru-RU" sz="1400" dirty="0"/>
          </a:p>
          <a:p>
            <a:endParaRPr lang="ru-RU" sz="1400" dirty="0" smtClean="0"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54868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Arial" charset="0"/>
              </a:rPr>
              <a:t>ГИС ЖКХ: </a:t>
            </a:r>
            <a:r>
              <a:rPr lang="ru-RU" sz="2400" b="1" dirty="0" smtClean="0">
                <a:latin typeface="Calibri" pitchFamily="34" charset="0"/>
                <a:cs typeface="Arial" charset="0"/>
              </a:rPr>
              <a:t>Работа в программе </a:t>
            </a:r>
            <a:r>
              <a:rPr lang="ru-RU" sz="2400" b="1" dirty="0" err="1" smtClean="0">
                <a:latin typeface="Calibri" pitchFamily="34" charset="0"/>
                <a:cs typeface="Arial" charset="0"/>
              </a:rPr>
              <a:t>Инфокрафт</a:t>
            </a:r>
            <a:r>
              <a:rPr lang="ru-RU" sz="2400" b="1" dirty="0" smtClean="0">
                <a:latin typeface="Calibri" pitchFamily="34" charset="0"/>
                <a:cs typeface="Arial" charset="0"/>
              </a:rPr>
              <a:t>: Формула ЖКХ</a:t>
            </a:r>
            <a:endParaRPr lang="ru-RU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pitchFamily="34" charset="0"/>
              </a:rPr>
              <a:t>Инструкции по работе с Помощником заполнения данных:</a:t>
            </a:r>
          </a:p>
          <a:p>
            <a:r>
              <a:rPr lang="en-US" b="1" dirty="0">
                <a:solidFill>
                  <a:srgbClr val="00B0F0"/>
                </a:solidFill>
                <a:cs typeface="Arial" pitchFamily="34" charset="0"/>
              </a:rPr>
              <a:t>https://help.gkh365.ru/formula/instructions/54</a:t>
            </a:r>
            <a:r>
              <a:rPr lang="en-US" b="1" dirty="0" smtClean="0">
                <a:solidFill>
                  <a:srgbClr val="00B0F0"/>
                </a:solidFill>
                <a:cs typeface="Arial" pitchFamily="34" charset="0"/>
              </a:rPr>
              <a:t>/</a:t>
            </a:r>
            <a:endParaRPr lang="ru-RU" b="1" dirty="0" smtClean="0">
              <a:solidFill>
                <a:srgbClr val="00B0F0"/>
              </a:solidFill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Основные вопросы</a:t>
            </a:r>
            <a:r>
              <a:rPr lang="en-US" b="1" dirty="0" smtClean="0">
                <a:cs typeface="Arial" pitchFamily="34" charset="0"/>
              </a:rPr>
              <a:t>/</a:t>
            </a:r>
            <a:r>
              <a:rPr lang="ru-RU" b="1" dirty="0" smtClean="0">
                <a:cs typeface="Arial" pitchFamily="34" charset="0"/>
              </a:rPr>
              <a:t>ошибки возникающие при загрузке данных по МКД</a:t>
            </a:r>
            <a:r>
              <a:rPr lang="en-US" b="1" dirty="0" smtClean="0">
                <a:cs typeface="Arial" pitchFamily="34" charset="0"/>
              </a:rPr>
              <a:t>/</a:t>
            </a:r>
            <a:r>
              <a:rPr lang="ru-RU" b="1" dirty="0" smtClean="0">
                <a:cs typeface="Arial" pitchFamily="34" charset="0"/>
              </a:rPr>
              <a:t>ЖД:</a:t>
            </a:r>
          </a:p>
          <a:p>
            <a:pPr marL="342900" indent="-342900"/>
            <a:r>
              <a:rPr lang="ru-RU" dirty="0" smtClean="0">
                <a:cs typeface="Arial" pitchFamily="34" charset="0"/>
              </a:rPr>
              <a:t>1. Настройка соответствия характеристик.</a:t>
            </a:r>
          </a:p>
          <a:p>
            <a:pPr marL="342900" indent="-342900"/>
            <a:r>
              <a:rPr lang="ru-RU" dirty="0" smtClean="0"/>
              <a:t>Меню </a:t>
            </a:r>
            <a:r>
              <a:rPr lang="ru-RU" dirty="0"/>
              <a:t>«Раскрытие информации» - «Помощник заполнения данных» - </a:t>
            </a:r>
            <a:r>
              <a:rPr lang="ru-RU" dirty="0" smtClean="0"/>
              <a:t>кнопка</a:t>
            </a:r>
          </a:p>
          <a:p>
            <a:pPr marL="342900" indent="-342900"/>
            <a:r>
              <a:rPr lang="ru-RU" dirty="0" smtClean="0"/>
              <a:t>«Настройка</a:t>
            </a:r>
            <a:r>
              <a:rPr lang="ru-RU" dirty="0"/>
              <a:t>». Если характеристик нет, то требуется нажать «Заполнить» </a:t>
            </a:r>
            <a:endParaRPr lang="ru-RU" dirty="0" smtClean="0"/>
          </a:p>
          <a:p>
            <a:pPr marL="342900" indent="-342900"/>
            <a:r>
              <a:rPr lang="ru-RU" dirty="0" smtClean="0"/>
              <a:t>и «</a:t>
            </a:r>
            <a:r>
              <a:rPr lang="ru-RU" dirty="0"/>
              <a:t>Сохранить характеристики</a:t>
            </a:r>
            <a:r>
              <a:rPr lang="ru-RU" dirty="0" smtClean="0"/>
              <a:t>».</a:t>
            </a:r>
          </a:p>
          <a:p>
            <a:endParaRPr lang="ru-RU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15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54868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Arial" charset="0"/>
              </a:rPr>
              <a:t>Работа в программе </a:t>
            </a:r>
            <a:r>
              <a:rPr lang="ru-RU" sz="2400" b="1" dirty="0" err="1" smtClean="0">
                <a:latin typeface="+mj-lt"/>
                <a:cs typeface="Arial" charset="0"/>
              </a:rPr>
              <a:t>Инфокрафт</a:t>
            </a:r>
            <a:r>
              <a:rPr lang="ru-RU" sz="2400" b="1" dirty="0" smtClean="0">
                <a:latin typeface="+mj-lt"/>
                <a:cs typeface="Arial" charset="0"/>
              </a:rPr>
              <a:t>: Формула ЖКХ</a:t>
            </a:r>
            <a:endParaRPr lang="ru-RU" sz="2400" b="1" dirty="0">
              <a:latin typeface="+mj-lt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0224"/>
            <a:ext cx="7032648" cy="55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84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62068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charset="0"/>
              </a:rPr>
              <a:t>Работа в программе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latin typeface="Calibri" pitchFamily="34" charset="0"/>
                <a:cs typeface="Arial" charset="0"/>
              </a:rPr>
              <a:t>Инфокрафт</a:t>
            </a:r>
            <a:r>
              <a:rPr lang="ru-RU" sz="2400" b="1" dirty="0" smtClean="0">
                <a:latin typeface="Calibri" pitchFamily="34" charset="0"/>
                <a:cs typeface="Arial" charset="0"/>
              </a:rPr>
              <a:t>: Формула ЖКХ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»</a:t>
            </a:r>
            <a:endParaRPr lang="ru-RU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8822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2. Корректный адрес дома в программе</a:t>
            </a:r>
          </a:p>
          <a:p>
            <a:r>
              <a:rPr lang="ru-RU" dirty="0" smtClean="0">
                <a:cs typeface="Arial" pitchFamily="34" charset="0"/>
              </a:rPr>
              <a:t>Меню: «Лицевые счета и объекты учета», справочник «Здания и сооружения»</a:t>
            </a:r>
          </a:p>
          <a:p>
            <a:r>
              <a:rPr lang="ru-RU" dirty="0">
                <a:cs typeface="Arial" pitchFamily="34" charset="0"/>
              </a:rPr>
              <a:t>Шаблон: [</a:t>
            </a:r>
            <a:r>
              <a:rPr lang="ru-RU" dirty="0" err="1">
                <a:cs typeface="Arial" pitchFamily="34" charset="0"/>
              </a:rPr>
              <a:t>Здание.НаселенныйПункт.Регион.Наименование</a:t>
            </a:r>
            <a:r>
              <a:rPr lang="ru-RU" dirty="0">
                <a:cs typeface="Arial" pitchFamily="34" charset="0"/>
              </a:rPr>
              <a:t>], [</a:t>
            </a:r>
            <a:r>
              <a:rPr lang="ru-RU" dirty="0" err="1">
                <a:cs typeface="Arial" pitchFamily="34" charset="0"/>
              </a:rPr>
              <a:t>Здание.НаселенныйПункт.Район.Наименование</a:t>
            </a:r>
            <a:r>
              <a:rPr lang="ru-RU" dirty="0">
                <a:cs typeface="Arial" pitchFamily="34" charset="0"/>
              </a:rPr>
              <a:t>], [</a:t>
            </a:r>
            <a:r>
              <a:rPr lang="ru-RU" dirty="0" err="1">
                <a:cs typeface="Arial" pitchFamily="34" charset="0"/>
              </a:rPr>
              <a:t>Здание.НаселенныйПункт.Город</a:t>
            </a:r>
            <a:r>
              <a:rPr lang="ru-RU" dirty="0">
                <a:cs typeface="Arial" pitchFamily="34" charset="0"/>
              </a:rPr>
              <a:t>], [</a:t>
            </a:r>
            <a:r>
              <a:rPr lang="ru-RU" dirty="0" err="1">
                <a:cs typeface="Arial" pitchFamily="34" charset="0"/>
              </a:rPr>
              <a:t>Здание.Улица.Наименование</a:t>
            </a:r>
            <a:r>
              <a:rPr lang="ru-RU" dirty="0">
                <a:cs typeface="Arial" pitchFamily="34" charset="0"/>
              </a:rPr>
              <a:t>],[</a:t>
            </a:r>
            <a:r>
              <a:rPr lang="ru-RU" dirty="0" err="1">
                <a:cs typeface="Arial" pitchFamily="34" charset="0"/>
              </a:rPr>
              <a:t>Здание.Сокращение</a:t>
            </a:r>
            <a:r>
              <a:rPr lang="ru-RU" dirty="0">
                <a:cs typeface="Arial" pitchFamily="34" charset="0"/>
              </a:rPr>
              <a:t>] [</a:t>
            </a:r>
            <a:r>
              <a:rPr lang="ru-RU" dirty="0" err="1">
                <a:cs typeface="Arial" pitchFamily="34" charset="0"/>
              </a:rPr>
              <a:t>Здание.Номер</a:t>
            </a:r>
            <a:r>
              <a:rPr lang="ru-RU" dirty="0">
                <a:cs typeface="Arial" pitchFamily="34" charset="0"/>
              </a:rPr>
              <a:t>], </a:t>
            </a:r>
            <a:r>
              <a:rPr lang="ru-RU" dirty="0" err="1">
                <a:cs typeface="Arial" pitchFamily="34" charset="0"/>
              </a:rPr>
              <a:t>кор</a:t>
            </a:r>
            <a:r>
              <a:rPr lang="ru-RU" dirty="0">
                <a:cs typeface="Arial" pitchFamily="34" charset="0"/>
              </a:rPr>
              <a:t>. [</a:t>
            </a:r>
            <a:r>
              <a:rPr lang="ru-RU" dirty="0" err="1">
                <a:cs typeface="Arial" pitchFamily="34" charset="0"/>
              </a:rPr>
              <a:t>Здание.Корпус</a:t>
            </a:r>
            <a:r>
              <a:rPr lang="ru-RU" dirty="0">
                <a:cs typeface="Arial" pitchFamily="34" charset="0"/>
              </a:rPr>
              <a:t>], стр. [</a:t>
            </a:r>
            <a:r>
              <a:rPr lang="ru-RU" dirty="0" err="1">
                <a:cs typeface="Arial" pitchFamily="34" charset="0"/>
              </a:rPr>
              <a:t>Здание.Строение</a:t>
            </a:r>
            <a:r>
              <a:rPr lang="ru-RU" dirty="0" smtClean="0">
                <a:cs typeface="Arial" pitchFamily="34" charset="0"/>
              </a:rPr>
              <a:t>].</a:t>
            </a: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3. МКД-Подъезд-Квартира, вид помещения</a:t>
            </a: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cs typeface="Arial" pitchFamily="34" charset="0"/>
              </a:rPr>
              <a:t>« 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362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172124" cy="2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7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62068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charset="0"/>
              </a:rPr>
              <a:t>Работа в программе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latin typeface="Calibri" pitchFamily="34" charset="0"/>
                <a:cs typeface="Arial" charset="0"/>
              </a:rPr>
              <a:t>Инфокрафт</a:t>
            </a:r>
            <a:r>
              <a:rPr lang="ru-RU" sz="2400" b="1" dirty="0" smtClean="0">
                <a:latin typeface="Calibri" pitchFamily="34" charset="0"/>
                <a:cs typeface="Arial" charset="0"/>
              </a:rPr>
              <a:t>: Формула ЖКХ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»</a:t>
            </a:r>
            <a:endParaRPr lang="ru-RU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4. Нежилые помещения</a:t>
            </a:r>
          </a:p>
          <a:p>
            <a:r>
              <a:rPr lang="ru-RU" dirty="0">
                <a:cs typeface="Arial" pitchFamily="34" charset="0"/>
              </a:rPr>
              <a:t>Меню: «Лицевые счета и объекты учета», справочник </a:t>
            </a:r>
            <a:r>
              <a:rPr lang="ru-RU" dirty="0" smtClean="0">
                <a:cs typeface="Arial" pitchFamily="34" charset="0"/>
              </a:rPr>
              <a:t>«Нежилые помещения»;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cs typeface="Arial" pitchFamily="34" charset="0"/>
              </a:rPr>
              <a:t>5. Код </a:t>
            </a:r>
            <a:r>
              <a:rPr lang="ru-RU" b="1" dirty="0">
                <a:cs typeface="Arial" pitchFamily="34" charset="0"/>
              </a:rPr>
              <a:t>ОКТМО – 11 </a:t>
            </a:r>
            <a:r>
              <a:rPr lang="ru-RU" b="1" dirty="0" smtClean="0">
                <a:cs typeface="Arial" pitchFamily="34" charset="0"/>
              </a:rPr>
              <a:t>знаков</a:t>
            </a:r>
            <a:endParaRPr lang="ru-RU" b="1" dirty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cs typeface="Arial" pitchFamily="34" charset="0"/>
              </a:rPr>
              <a:t>6. Код </a:t>
            </a:r>
            <a:r>
              <a:rPr lang="ru-RU" b="1" dirty="0">
                <a:cs typeface="Arial" pitchFamily="34" charset="0"/>
              </a:rPr>
              <a:t>дома по </a:t>
            </a:r>
            <a:r>
              <a:rPr lang="ru-RU" b="1" dirty="0" smtClean="0">
                <a:cs typeface="Arial" pitchFamily="34" charset="0"/>
              </a:rPr>
              <a:t>ФИАС</a:t>
            </a:r>
          </a:p>
          <a:p>
            <a:r>
              <a:rPr lang="en-US" b="1" dirty="0" smtClean="0">
                <a:solidFill>
                  <a:srgbClr val="00B0F0"/>
                </a:solidFill>
                <a:cs typeface="Arial" pitchFamily="34" charset="0"/>
              </a:rPr>
              <a:t>https://dom.gosuslugi.ru/#!/eServices</a:t>
            </a:r>
            <a:endParaRPr lang="ru-RU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cs typeface="Arial" pitchFamily="34" charset="0"/>
              </a:rPr>
              <a:t>7. Кадастровый номер</a:t>
            </a:r>
            <a:endParaRPr lang="ru-RU" b="1" dirty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cs typeface="Arial" pitchFamily="34" charset="0"/>
              </a:rPr>
              <a:t>8. Обязательное </a:t>
            </a:r>
            <a:r>
              <a:rPr lang="ru-RU" b="1" dirty="0">
                <a:cs typeface="Arial" pitchFamily="34" charset="0"/>
              </a:rPr>
              <a:t>заполнение всех </a:t>
            </a:r>
            <a:r>
              <a:rPr lang="ru-RU" b="1" dirty="0" smtClean="0">
                <a:cs typeface="Arial" pitchFamily="34" charset="0"/>
              </a:rPr>
              <a:t>характеристик</a:t>
            </a:r>
          </a:p>
          <a:p>
            <a:endParaRPr lang="ru-RU" dirty="0" smtClean="0"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0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62068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charset="0"/>
              </a:rPr>
              <a:t>Контакты</a:t>
            </a:r>
            <a:endParaRPr lang="ru-RU" sz="2400" b="1" dirty="0">
              <a:cs typeface="Arial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467544" y="4005064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www.infocraft.ru</a:t>
            </a:r>
            <a:r>
              <a:rPr lang="ru-RU" dirty="0" smtClean="0">
                <a:latin typeface="Calibri" pitchFamily="34" charset="0"/>
                <a:cs typeface="Arial" charset="0"/>
              </a:rPr>
              <a:t> </a:t>
            </a:r>
            <a:r>
              <a:rPr lang="ru-RU" dirty="0" smtClean="0"/>
              <a:t>–</a:t>
            </a:r>
            <a:r>
              <a:rPr lang="ru-RU" dirty="0" smtClean="0">
                <a:latin typeface="Calibri" pitchFamily="34" charset="0"/>
                <a:cs typeface="Arial" charset="0"/>
              </a:rPr>
              <a:t> официальный сайт компании «</a:t>
            </a:r>
            <a:r>
              <a:rPr lang="ru-RU" dirty="0" err="1" smtClean="0">
                <a:latin typeface="Calibri" pitchFamily="34" charset="0"/>
                <a:cs typeface="Arial" charset="0"/>
              </a:rPr>
              <a:t>Инфокрафт</a:t>
            </a:r>
            <a:r>
              <a:rPr lang="ru-RU" dirty="0" smtClean="0">
                <a:latin typeface="Calibri" pitchFamily="34" charset="0"/>
                <a:cs typeface="Arial" charset="0"/>
              </a:rPr>
              <a:t>». </a:t>
            </a:r>
            <a:endParaRPr lang="ru-RU" b="1" dirty="0" smtClean="0">
              <a:solidFill>
                <a:srgbClr val="00B0F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www.gkhsoft.ru</a:t>
            </a:r>
            <a:r>
              <a:rPr lang="ru-RU" dirty="0" smtClean="0">
                <a:latin typeface="Calibri" pitchFamily="34" charset="0"/>
                <a:cs typeface="Arial" charset="0"/>
              </a:rPr>
              <a:t> </a:t>
            </a:r>
            <a:r>
              <a:rPr lang="ru-RU" dirty="0" smtClean="0"/>
              <a:t>–</a:t>
            </a:r>
            <a:r>
              <a:rPr lang="ru-RU" dirty="0" smtClean="0">
                <a:latin typeface="Calibri" pitchFamily="34" charset="0"/>
                <a:cs typeface="Arial" charset="0"/>
              </a:rPr>
              <a:t> сайт по решениям для ЖКХ.</a:t>
            </a:r>
            <a:endParaRPr lang="ru-RU" b="1" dirty="0" smtClean="0">
              <a:solidFill>
                <a:srgbClr val="00B0F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www.gkh365.ru</a:t>
            </a:r>
            <a:r>
              <a:rPr lang="ru-RU" dirty="0" smtClean="0">
                <a:latin typeface="Calibri" pitchFamily="34" charset="0"/>
                <a:cs typeface="Arial" charset="0"/>
              </a:rPr>
              <a:t> </a:t>
            </a:r>
            <a:r>
              <a:rPr lang="ru-RU" dirty="0" smtClean="0"/>
              <a:t>–</a:t>
            </a:r>
            <a:r>
              <a:rPr lang="ru-RU" dirty="0" smtClean="0">
                <a:latin typeface="Calibri" pitchFamily="34" charset="0"/>
                <a:cs typeface="Arial" charset="0"/>
              </a:rPr>
              <a:t> облачный сервис для ТСЖ, ЖСК и управляющих компаний.</a:t>
            </a:r>
            <a:endParaRPr lang="en-US" b="1" dirty="0" smtClean="0">
              <a:solidFill>
                <a:srgbClr val="00B0F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467544" y="1268760"/>
            <a:ext cx="36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cs typeface="Arial" charset="0"/>
              </a:rPr>
              <a:t>Отдел продаж</a:t>
            </a:r>
            <a:endParaRPr lang="ru-RU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cs typeface="Arial" charset="0"/>
              </a:rPr>
              <a:t>8-800-200-1-365</a:t>
            </a:r>
            <a:endParaRPr lang="en-US" dirty="0">
              <a:cs typeface="Arial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cs typeface="Arial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467544" y="2276872"/>
            <a:ext cx="37099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cs typeface="Arial" charset="0"/>
              </a:rPr>
              <a:t>Служба технической поддержки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cs typeface="Arial" charset="0"/>
              </a:rPr>
              <a:t>8-800-200-5-365</a:t>
            </a:r>
            <a:endParaRPr lang="en-US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cs typeface="Arial" charset="0"/>
              </a:rPr>
              <a:t>E-mail</a:t>
            </a:r>
            <a:r>
              <a:rPr lang="ru-RU" b="1" dirty="0">
                <a:cs typeface="Arial" charset="0"/>
              </a:rPr>
              <a:t>: </a:t>
            </a:r>
            <a:r>
              <a:rPr lang="en-US" b="1" dirty="0">
                <a:solidFill>
                  <a:srgbClr val="00B0F0"/>
                </a:solidFill>
                <a:cs typeface="Arial" charset="0"/>
              </a:rPr>
              <a:t>hline</a:t>
            </a:r>
            <a:r>
              <a:rPr lang="ru-RU" b="1" dirty="0">
                <a:solidFill>
                  <a:srgbClr val="00B0F0"/>
                </a:solidFill>
                <a:cs typeface="Arial" charset="0"/>
              </a:rPr>
              <a:t>@infocraft.ru </a:t>
            </a:r>
          </a:p>
        </p:txBody>
      </p:sp>
      <p:pic>
        <p:nvPicPr>
          <p:cNvPr id="8" name="Рисунок 7" descr="Логотип Инфокраф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764704"/>
            <a:ext cx="1008112" cy="866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404664"/>
            <a:ext cx="82089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ГИС ЖКХ </a:t>
            </a:r>
            <a:r>
              <a:rPr lang="ru-RU" dirty="0" smtClean="0"/>
              <a:t>– это </a:t>
            </a:r>
            <a:r>
              <a:rPr lang="ru-RU" dirty="0"/>
              <a:t>единая федеральная централизованная информационная система, функционирующая на основе программных, технических средств и информационных технологий. </a:t>
            </a:r>
            <a:r>
              <a:rPr lang="ru-RU" dirty="0" smtClean="0"/>
              <a:t>ГИС ЖКХ обеспечивает </a:t>
            </a:r>
            <a:r>
              <a:rPr lang="ru-RU" dirty="0"/>
              <a:t>сбор, обработку, хранение, предоставление, размещение и использование информации о жилищном фонде, стоимости и перечне услуг по управлению общим имуществом в </a:t>
            </a:r>
            <a:r>
              <a:rPr lang="ru-RU" dirty="0" smtClean="0"/>
              <a:t>МКД, </a:t>
            </a:r>
            <a:r>
              <a:rPr lang="ru-RU" dirty="0"/>
              <a:t>работ по содержанию и ремонту общего </a:t>
            </a:r>
            <a:r>
              <a:rPr lang="ru-RU" dirty="0" smtClean="0"/>
              <a:t>МКД. </a:t>
            </a:r>
            <a:r>
              <a:rPr lang="ru-RU" dirty="0"/>
              <a:t>Аккумулируется также информация о предоставлении коммунальных услуг и поставке ресурсов, необходимых для предоставления коммунальных услуг, размере платы за жилое помещение и коммунальные услуги, задолженности по указанной плате, объектах коммунальной и инженерной инфраструктур, а также иной информации, связанной с жилищно-коммунальным хозяйством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>
                <a:cs typeface="Arial" pitchFamily="34" charset="0"/>
              </a:rPr>
              <a:t>Официальный сайт портала: </a:t>
            </a:r>
            <a:r>
              <a:rPr lang="en-US" b="1" dirty="0" smtClean="0">
                <a:solidFill>
                  <a:srgbClr val="00B0F0"/>
                </a:solidFill>
                <a:cs typeface="Arial" pitchFamily="34" charset="0"/>
              </a:rPr>
              <a:t>https://dom.gosuslugi.ru/#!/main</a:t>
            </a:r>
            <a:endParaRPr lang="ru-RU" b="1" dirty="0" smtClean="0">
              <a:solidFill>
                <a:srgbClr val="00B0F0"/>
              </a:solidFill>
              <a:cs typeface="Arial" pitchFamily="34" charset="0"/>
            </a:endParaRPr>
          </a:p>
          <a:p>
            <a:endParaRPr lang="ru-RU" dirty="0" smtClean="0"/>
          </a:p>
          <a:p>
            <a:r>
              <a:rPr lang="ru-RU" sz="1600" dirty="0" smtClean="0">
                <a:cs typeface="Arial" pitchFamily="34" charset="0"/>
              </a:rPr>
              <a:t>Текущая версия системы: </a:t>
            </a:r>
            <a:r>
              <a:rPr lang="en-US" sz="1600" b="1" dirty="0" smtClean="0"/>
              <a:t>11.0.7#rev131742</a:t>
            </a:r>
            <a:endParaRPr lang="ru-RU" sz="1600" b="1" dirty="0" smtClean="0">
              <a:cs typeface="Arial" pitchFamily="34" charset="0"/>
            </a:endParaRPr>
          </a:p>
          <a:p>
            <a:r>
              <a:rPr lang="ru-RU" sz="1600" dirty="0" smtClean="0">
                <a:cs typeface="Arial" pitchFamily="34" charset="0"/>
              </a:rPr>
              <a:t>Обновления и версия шаблонов: </a:t>
            </a:r>
            <a:r>
              <a:rPr lang="ru-RU" sz="1600" b="1" dirty="0" smtClean="0">
                <a:cs typeface="Arial" pitchFamily="34" charset="0"/>
              </a:rPr>
              <a:t>11.0.4.1</a:t>
            </a:r>
          </a:p>
          <a:p>
            <a:r>
              <a:rPr lang="ru-RU" sz="1600" dirty="0" smtClean="0">
                <a:cs typeface="Arial" pitchFamily="34" charset="0"/>
              </a:rPr>
              <a:t>Инструкции по работе с порталом: </a:t>
            </a:r>
          </a:p>
          <a:p>
            <a:r>
              <a:rPr lang="en-US" sz="1600" b="1" dirty="0" smtClean="0">
                <a:solidFill>
                  <a:srgbClr val="00B0F0"/>
                </a:solidFill>
                <a:cs typeface="Arial" pitchFamily="34" charset="0"/>
              </a:rPr>
              <a:t>https://dom.gosuslugi.ru/#!/regulations?userCtgrCode=1</a:t>
            </a:r>
            <a:r>
              <a:rPr lang="ru-RU" sz="1600" b="1" dirty="0" smtClean="0">
                <a:solidFill>
                  <a:srgbClr val="00B0F0"/>
                </a:solidFill>
                <a:cs typeface="Arial" pitchFamily="34" charset="0"/>
              </a:rPr>
              <a:t>  </a:t>
            </a:r>
            <a:r>
              <a:rPr lang="ru-RU" sz="1600" dirty="0" smtClean="0">
                <a:cs typeface="Arial" pitchFamily="34" charset="0"/>
              </a:rPr>
              <a:t>(«Регламенты и инструкции»)</a:t>
            </a:r>
            <a:endParaRPr lang="ru-RU" sz="1600" b="1" dirty="0" smtClean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4046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charset="0"/>
              </a:rPr>
              <a:t>Нормативно-правовые документы</a:t>
            </a:r>
            <a:endParaRPr lang="ru-RU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90872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/>
              <a:t>Жилищный Кодекс от 29.12.2004 N 188-ФЗ (ред. от 28.12.2016).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Федеральный </a:t>
            </a:r>
            <a:r>
              <a:rPr lang="ru-RU" dirty="0"/>
              <a:t>закон от 21 июля 2014 г. N 209-ФЗ </a:t>
            </a:r>
            <a:r>
              <a:rPr lang="ru-RU" dirty="0" smtClean="0"/>
              <a:t>«О </a:t>
            </a:r>
            <a:r>
              <a:rPr lang="ru-RU" dirty="0"/>
              <a:t>государственной информационной системе жилищно-коммунального </a:t>
            </a:r>
            <a:r>
              <a:rPr lang="ru-RU" dirty="0" smtClean="0"/>
              <a:t>хозяйства». 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Федеральный закон от 21 июля 2014 г. № 263-ФЗ (ред. от 28.12.2016 ) «О внесении изменений в отдельные законодательные акты РФ » в связи с принятием Федерального закона « О государственной информационной системе жилищно-коммунального хозяйства» (с </a:t>
            </a:r>
            <a:r>
              <a:rPr lang="ru-RU" dirty="0" err="1" smtClean="0"/>
              <a:t>изм</a:t>
            </a:r>
            <a:r>
              <a:rPr lang="ru-RU" dirty="0" smtClean="0"/>
              <a:t>. и доп., вступ. в силу с 01.01.2017).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Приказ </a:t>
            </a:r>
            <a:r>
              <a:rPr lang="ru-RU" dirty="0" err="1"/>
              <a:t>Минкомсвязи</a:t>
            </a:r>
            <a:r>
              <a:rPr lang="ru-RU" dirty="0"/>
              <a:t> РФ и Минстроя РФ от 29.02.2016 </a:t>
            </a:r>
            <a:r>
              <a:rPr lang="ru-RU" dirty="0" smtClean="0"/>
              <a:t>№ 74/114/пр.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Приказ </a:t>
            </a:r>
            <a:r>
              <a:rPr lang="ru-RU" dirty="0" err="1" smtClean="0"/>
              <a:t>Минкомсвязи</a:t>
            </a:r>
            <a:r>
              <a:rPr lang="ru-RU" dirty="0" smtClean="0"/>
              <a:t> РФ и Минстроя РФ  от 28.12.2015  № 589/944/пр.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Приказ </a:t>
            </a:r>
            <a:r>
              <a:rPr lang="ru-RU" dirty="0" err="1"/>
              <a:t>Минкомсвязи</a:t>
            </a:r>
            <a:r>
              <a:rPr lang="ru-RU" dirty="0"/>
              <a:t> РФ и Минстроя РФ от </a:t>
            </a:r>
            <a:r>
              <a:rPr lang="ru-RU" dirty="0" smtClean="0"/>
              <a:t>23.03.2015 №88/203/пр.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/>
              <a:t>Приказ </a:t>
            </a:r>
            <a:r>
              <a:rPr lang="ru-RU" dirty="0" err="1"/>
              <a:t>Минкомсвязи</a:t>
            </a:r>
            <a:r>
              <a:rPr lang="ru-RU" dirty="0"/>
              <a:t> РФ и Минстроя РФ от 29.09.2015 </a:t>
            </a:r>
            <a:r>
              <a:rPr lang="ru-RU" dirty="0" smtClean="0"/>
              <a:t>№ 368/691/пр</a:t>
            </a:r>
            <a:r>
              <a:rPr lang="ru-RU" dirty="0"/>
              <a:t>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Приказ </a:t>
            </a:r>
            <a:r>
              <a:rPr lang="ru-RU" dirty="0" err="1"/>
              <a:t>Минкомсвязи</a:t>
            </a:r>
            <a:r>
              <a:rPr lang="ru-RU" dirty="0"/>
              <a:t> РФ и Минстроя РФ  </a:t>
            </a:r>
            <a:r>
              <a:rPr lang="ru-RU" dirty="0" smtClean="0"/>
              <a:t>от 17.02.2016  </a:t>
            </a:r>
            <a:r>
              <a:rPr lang="ru-RU" dirty="0"/>
              <a:t> №</a:t>
            </a:r>
            <a:r>
              <a:rPr lang="ru-RU" dirty="0" smtClean="0"/>
              <a:t>53/82/пр.</a:t>
            </a:r>
          </a:p>
          <a:p>
            <a:endParaRPr lang="ru-RU" dirty="0"/>
          </a:p>
          <a:p>
            <a:r>
              <a:rPr lang="ru-RU" dirty="0" smtClean="0"/>
              <a:t>Более подробно с приказами можно ознакомиться по ссылке: </a:t>
            </a:r>
            <a:r>
              <a:rPr lang="en-US" b="1" dirty="0">
                <a:solidFill>
                  <a:srgbClr val="00B0F0"/>
                </a:solidFill>
              </a:rPr>
              <a:t>http://minsvyaz.ru/ru/documents/</a:t>
            </a:r>
            <a:endParaRPr lang="ru-RU" b="1" dirty="0">
              <a:solidFill>
                <a:srgbClr val="00B0F0"/>
              </a:solidFill>
            </a:endParaRPr>
          </a:p>
          <a:p>
            <a:endParaRPr lang="ru-RU" dirty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4046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charset="0"/>
              </a:rPr>
              <a:t>Нормативно-правовые документы</a:t>
            </a:r>
            <a:endParaRPr lang="ru-RU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980728"/>
            <a:ext cx="84616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/>
              <a:t>		Федеральный закон от 21 июля 2014 г. № 209-ФЗ «О внесении изменений в отдельные законодательные акты РФ »</a:t>
            </a:r>
            <a:r>
              <a:rPr lang="ru-RU" dirty="0" smtClean="0">
                <a:latin typeface="Calibri" pitchFamily="34" charset="0"/>
                <a:cs typeface="Arial" charset="0"/>
              </a:rPr>
              <a:t> </a:t>
            </a:r>
            <a:r>
              <a:rPr lang="ru-RU" dirty="0" smtClean="0">
                <a:latin typeface="+mj-lt"/>
              </a:rPr>
              <a:t>определяет:</a:t>
            </a:r>
          </a:p>
          <a:p>
            <a:pPr marL="342900" indent="-342900"/>
            <a:endParaRPr lang="ru-RU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Основные понятия (ст. 2): система ГИС ЖКХ, пользователи, поставщики информации, оператор системы.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Требования к системе, принципы создания и эксплуатации.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Виды информации (ст. 6).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Права и обязанности участников информационного взаимодействия (ст. 7).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Сроки размещения информации.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Последние изменения  внесены Федеральным законом от 28.12.2016 N 469-ФЗ</a:t>
            </a:r>
          </a:p>
          <a:p>
            <a:r>
              <a:rPr lang="ru-RU" dirty="0" smtClean="0"/>
              <a:t>«</a:t>
            </a:r>
            <a:r>
              <a:rPr lang="ru-RU" dirty="0" smtClean="0">
                <a:latin typeface="+mj-lt"/>
              </a:rPr>
              <a:t>О внесении изменений в Жилищный кодекс Российской Федерации и отдельные законодательные акты Российской Федерации</a:t>
            </a:r>
            <a:r>
              <a:rPr lang="ru-RU" dirty="0" smtClean="0"/>
              <a:t>»</a:t>
            </a:r>
            <a:r>
              <a:rPr lang="ru-RU" dirty="0" smtClean="0">
                <a:latin typeface="+mj-lt"/>
              </a:rPr>
              <a:t>.</a:t>
            </a:r>
          </a:p>
          <a:p>
            <a:pPr marL="342900" indent="-342900"/>
            <a:endParaRPr lang="ru-RU" sz="1400" b="1" dirty="0" smtClean="0">
              <a:latin typeface="+mj-lt"/>
            </a:endParaRPr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404664"/>
            <a:ext cx="8424936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Приказ </a:t>
            </a:r>
            <a:r>
              <a:rPr lang="ru-RU" b="1" dirty="0" err="1" smtClean="0"/>
              <a:t>Минкомсвязи</a:t>
            </a:r>
            <a:r>
              <a:rPr lang="ru-RU" b="1" dirty="0" smtClean="0"/>
              <a:t> РФ и Минстроя РФ от 23.03.2015 №88/203/</a:t>
            </a:r>
            <a:r>
              <a:rPr lang="ru-RU" b="1" dirty="0" err="1" smtClean="0"/>
              <a:t>пр</a:t>
            </a:r>
            <a:r>
              <a:rPr lang="ru-RU" b="1" dirty="0" smtClean="0"/>
              <a:t> </a:t>
            </a:r>
          </a:p>
          <a:p>
            <a:pPr marL="342900" indent="-342900"/>
            <a:r>
              <a:rPr lang="ru-RU" b="1" dirty="0" smtClean="0"/>
              <a:t>«Об утверждении форматов электронных документов, размещаемых в ГИС ЖКХ»</a:t>
            </a:r>
          </a:p>
          <a:p>
            <a:pPr marL="342900" indent="-342900"/>
            <a:endParaRPr lang="ru-RU" sz="1600" dirty="0" smtClean="0"/>
          </a:p>
          <a:p>
            <a:pPr algn="just"/>
            <a:r>
              <a:rPr lang="ru-RU" sz="1700" dirty="0" smtClean="0"/>
              <a:t>1. Электронные документы размещаются в ГИС ЖКХ в следующих форматах:</a:t>
            </a:r>
          </a:p>
          <a:p>
            <a:pPr algn="just"/>
            <a:r>
              <a:rPr lang="ru-RU" sz="1700" dirty="0" smtClean="0"/>
              <a:t>а) нормативные правовые акты - </a:t>
            </a:r>
            <a:r>
              <a:rPr lang="ru-RU" sz="1700" dirty="0" smtClean="0"/>
              <a:t>в </a:t>
            </a:r>
            <a:r>
              <a:rPr lang="ru-RU" sz="1700" dirty="0" smtClean="0"/>
              <a:t>формате PDF или PDF/A;</a:t>
            </a:r>
          </a:p>
          <a:p>
            <a:pPr algn="just"/>
            <a:r>
              <a:rPr lang="ru-RU" sz="1700" dirty="0" smtClean="0"/>
              <a:t>б) </a:t>
            </a:r>
            <a:r>
              <a:rPr lang="ru-RU" sz="1700" dirty="0" smtClean="0"/>
              <a:t>другие </a:t>
            </a:r>
            <a:r>
              <a:rPr lang="ru-RU" sz="1700" dirty="0" smtClean="0"/>
              <a:t>документы </a:t>
            </a:r>
            <a:r>
              <a:rPr lang="ru-RU" sz="1700" dirty="0" smtClean="0"/>
              <a:t>- </a:t>
            </a:r>
            <a:r>
              <a:rPr lang="ru-RU" sz="1700" dirty="0" smtClean="0"/>
              <a:t>в </a:t>
            </a:r>
            <a:r>
              <a:rPr lang="ru-RU" sz="1700" dirty="0" smtClean="0"/>
              <a:t>формате PDF, .</a:t>
            </a:r>
            <a:r>
              <a:rPr lang="ru-RU" sz="1700" dirty="0" err="1" smtClean="0"/>
              <a:t>doc</a:t>
            </a:r>
            <a:r>
              <a:rPr lang="ru-RU" sz="1700" dirty="0" smtClean="0"/>
              <a:t>, .</a:t>
            </a:r>
            <a:r>
              <a:rPr lang="ru-RU" sz="1700" dirty="0" err="1" smtClean="0"/>
              <a:t>docx</a:t>
            </a:r>
            <a:r>
              <a:rPr lang="ru-RU" sz="1700" dirty="0" smtClean="0"/>
              <a:t> или RTF, документы в виде таблиц также могут размещаться в формате .</a:t>
            </a:r>
            <a:r>
              <a:rPr lang="ru-RU" sz="1700" dirty="0" err="1" smtClean="0"/>
              <a:t>xls</a:t>
            </a:r>
            <a:r>
              <a:rPr lang="ru-RU" sz="1700" dirty="0" smtClean="0"/>
              <a:t>, .</a:t>
            </a:r>
            <a:r>
              <a:rPr lang="ru-RU" sz="1700" dirty="0" err="1" smtClean="0"/>
              <a:t>xlsx</a:t>
            </a:r>
            <a:r>
              <a:rPr lang="ru-RU" sz="1700" dirty="0" smtClean="0"/>
              <a:t>;</a:t>
            </a:r>
          </a:p>
          <a:p>
            <a:pPr algn="just"/>
            <a:r>
              <a:rPr lang="ru-RU" sz="1700" dirty="0" smtClean="0"/>
              <a:t>в) графические материалы - </a:t>
            </a:r>
            <a:r>
              <a:rPr lang="ru-RU" sz="1700" dirty="0" smtClean="0"/>
              <a:t>в </a:t>
            </a:r>
            <a:r>
              <a:rPr lang="ru-RU" sz="1700" dirty="0" smtClean="0"/>
              <a:t>формате JPEG или TIF.</a:t>
            </a:r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2. </a:t>
            </a:r>
            <a:r>
              <a:rPr lang="ru-RU" sz="1700" dirty="0" smtClean="0"/>
              <a:t>Файлы должны </a:t>
            </a:r>
            <a:r>
              <a:rPr lang="ru-RU" sz="1700" dirty="0" smtClean="0"/>
              <a:t>допускать возможность поиска и копирования произвольного фрагмента текста в таких файлах.</a:t>
            </a:r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3. Размер любого </a:t>
            </a:r>
            <a:r>
              <a:rPr lang="ru-RU" sz="1700" dirty="0" smtClean="0"/>
              <a:t>файла не </a:t>
            </a:r>
            <a:r>
              <a:rPr lang="ru-RU" sz="1700" dirty="0" smtClean="0"/>
              <a:t>должен превышать 50 Мб.</a:t>
            </a:r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4. Электронные документы и иная информация, размещаемые в системе, должны быть доступны для чтения, читаемы, а информация, подлежащая прочтению, не должна быть зашифрована или защищена программными средствами, не позволяющими осуществить ознакомление с ее содержанием без средств расшифровки.</a:t>
            </a:r>
          </a:p>
          <a:p>
            <a:endParaRPr lang="ru-RU" dirty="0" smtClean="0"/>
          </a:p>
          <a:p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404664"/>
            <a:ext cx="835292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Приказ </a:t>
            </a:r>
            <a:r>
              <a:rPr lang="ru-RU" b="1" dirty="0" err="1" smtClean="0"/>
              <a:t>Минкомсвязи</a:t>
            </a:r>
            <a:r>
              <a:rPr lang="ru-RU" b="1" dirty="0" smtClean="0"/>
              <a:t> РФ и Минстроя РФ от 29.09.2015 № 368/691/</a:t>
            </a:r>
            <a:r>
              <a:rPr lang="ru-RU" b="1" dirty="0" err="1" smtClean="0"/>
              <a:t>пр</a:t>
            </a:r>
            <a:r>
              <a:rPr lang="ru-RU" b="1" dirty="0" smtClean="0"/>
              <a:t> </a:t>
            </a:r>
          </a:p>
          <a:p>
            <a:pPr marL="342900" indent="-342900" algn="just"/>
            <a:r>
              <a:rPr lang="ru-RU" sz="1400" dirty="0" smtClean="0"/>
              <a:t>«Об утверждении состава сведений о многоквартирных домах, деятельность по управлению которыми </a:t>
            </a:r>
          </a:p>
          <a:p>
            <a:pPr marL="342900" indent="-342900" algn="just"/>
            <a:r>
              <a:rPr lang="ru-RU" sz="1400" dirty="0" smtClean="0"/>
              <a:t>осуществляют управляющие организации, подлежащих размещению в государственной информационной</a:t>
            </a:r>
          </a:p>
          <a:p>
            <a:pPr marL="342900" indent="-342900" algn="just"/>
            <a:r>
              <a:rPr lang="ru-RU" sz="1400" dirty="0" smtClean="0"/>
              <a:t>системе жилищно-коммунального хозяйства »</a:t>
            </a:r>
          </a:p>
          <a:p>
            <a:pPr marL="342900" indent="-342900"/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Сведения о МКД</a:t>
            </a:r>
          </a:p>
          <a:p>
            <a:r>
              <a:rPr lang="ru-RU" sz="1400" dirty="0" smtClean="0"/>
              <a:t>        1.1</a:t>
            </a:r>
            <a:r>
              <a:rPr lang="ru-RU" sz="1400" dirty="0" smtClean="0"/>
              <a:t>.    Адрес МКД;</a:t>
            </a:r>
          </a:p>
          <a:p>
            <a:r>
              <a:rPr lang="ru-RU" sz="1400" dirty="0" smtClean="0"/>
              <a:t>        1.2</a:t>
            </a:r>
            <a:r>
              <a:rPr lang="ru-RU" sz="1400" dirty="0" smtClean="0"/>
              <a:t>.    Номер и дата договора управления МКД;</a:t>
            </a:r>
          </a:p>
          <a:p>
            <a:r>
              <a:rPr lang="ru-RU" sz="1400" dirty="0" smtClean="0"/>
              <a:t>        1.3</a:t>
            </a:r>
            <a:r>
              <a:rPr lang="ru-RU" sz="1400" dirty="0" smtClean="0"/>
              <a:t>.    Дата начала осуществления обязанностей по управлению МКД, предусмотренная договором </a:t>
            </a:r>
            <a:r>
              <a:rPr lang="ru-RU" sz="1400" dirty="0" smtClean="0"/>
              <a:t>         управления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       1.4</a:t>
            </a:r>
            <a:r>
              <a:rPr lang="ru-RU" sz="1400" dirty="0" smtClean="0"/>
              <a:t>.    Дата окончания осуществления обязанностей по управлению МКД, предусмотренная договором управления;</a:t>
            </a:r>
          </a:p>
          <a:p>
            <a:r>
              <a:rPr lang="ru-RU" sz="1400" dirty="0" smtClean="0"/>
              <a:t>        1.5</a:t>
            </a:r>
            <a:r>
              <a:rPr lang="ru-RU" sz="1400" dirty="0" smtClean="0"/>
              <a:t>.    Дата расторжения договора управления МКД;</a:t>
            </a:r>
          </a:p>
          <a:p>
            <a:r>
              <a:rPr lang="ru-RU" sz="1400" dirty="0" smtClean="0"/>
              <a:t>        1.6</a:t>
            </a:r>
            <a:r>
              <a:rPr lang="ru-RU" sz="1400" dirty="0" smtClean="0"/>
              <a:t>.    Основание заключения (расторжения) договора управления МКД.</a:t>
            </a:r>
          </a:p>
          <a:p>
            <a:r>
              <a:rPr lang="ru-RU" sz="1400" dirty="0" smtClean="0"/>
              <a:t>2.1.    </a:t>
            </a:r>
            <a:r>
              <a:rPr lang="ru-RU" sz="1400" dirty="0" smtClean="0"/>
              <a:t>ЭО </a:t>
            </a:r>
            <a:r>
              <a:rPr lang="ru-RU" sz="1400" dirty="0" smtClean="0"/>
              <a:t>протокола конкурса по отбору управляющей организации для управления МКД или решения (протокола) ОСС помещений в МКД о выборе управляющей организации</a:t>
            </a:r>
          </a:p>
          <a:p>
            <a:r>
              <a:rPr lang="ru-RU" sz="1400" dirty="0" smtClean="0"/>
              <a:t>2.2.    В случае заключения договора управления МКД с каждым собственником помещения в таком доме, в системе также размещается электронный образ решения (протокола) общего собрания собственников помещений в МКД, которым собственники помещений в МКД утвердили условия договора управления;</a:t>
            </a:r>
          </a:p>
          <a:p>
            <a:r>
              <a:rPr lang="ru-RU" sz="1400" dirty="0" smtClean="0"/>
              <a:t>2.3.   Электронный образ документа об изменении, прекращении и расторжении договора управления МКД либо соответствующий документ, подписанный в электронной форме, в том числе с использованием системы. В случае заключения договора управления МКД с каждым собственником помещения в таком доме, в системе также размещаются электронные образы решений (протоколов) общего собрания собственников помещений в МКД, которыми собственники помещений утвердили изменения условий договора управления МКД, приняли решение о прекращении действия или расторжении такого договора.</a:t>
            </a:r>
          </a:p>
          <a:p>
            <a:pPr marL="342900" indent="-342900" algn="just"/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260648"/>
            <a:ext cx="8568952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Приказ </a:t>
            </a:r>
            <a:r>
              <a:rPr lang="ru-RU" b="1" dirty="0" err="1" smtClean="0"/>
              <a:t>Минкомсвязи</a:t>
            </a:r>
            <a:r>
              <a:rPr lang="ru-RU" b="1" dirty="0" smtClean="0"/>
              <a:t> РФ и Минстроя РФ  от 28.12.2015  № 589/944/</a:t>
            </a:r>
            <a:r>
              <a:rPr lang="ru-RU" b="1" dirty="0" err="1" smtClean="0"/>
              <a:t>пр</a:t>
            </a:r>
            <a:endParaRPr lang="ru-RU" b="1" dirty="0" smtClean="0"/>
          </a:p>
          <a:p>
            <a:pPr marL="342900" indent="-342900"/>
            <a:r>
              <a:rPr lang="ru-RU" sz="1400" dirty="0" smtClean="0"/>
              <a:t>«Об утверждении Порядка и способов размещения информации, ведения реестров в ГИС ЖКХ, </a:t>
            </a:r>
          </a:p>
          <a:p>
            <a:pPr marL="342900" indent="-342900"/>
            <a:r>
              <a:rPr lang="ru-RU" sz="1400" dirty="0" smtClean="0"/>
              <a:t>доступа к системе и к информации, размещенной в ней».</a:t>
            </a:r>
          </a:p>
          <a:p>
            <a:pPr marL="342900" indent="-342900"/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Правила регистрации.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Правила предоставления прав доступа к системе ГИС ЖКХ.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Способы размещения информации.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Порядок размещения информации в системе</a:t>
            </a:r>
          </a:p>
          <a:p>
            <a:pPr marL="342900" indent="-342900"/>
            <a:endParaRPr lang="ru-RU" sz="1400" b="1" dirty="0" smtClean="0"/>
          </a:p>
          <a:p>
            <a:pPr marL="342900" indent="-342900"/>
            <a:r>
              <a:rPr lang="ru-RU" b="1" dirty="0" smtClean="0"/>
              <a:t>Приказ </a:t>
            </a:r>
            <a:r>
              <a:rPr lang="ru-RU" b="1" dirty="0" err="1" smtClean="0"/>
              <a:t>Минкомсвязи</a:t>
            </a:r>
            <a:r>
              <a:rPr lang="ru-RU" b="1" dirty="0" smtClean="0"/>
              <a:t> РФ и Минстроя РФ от 29.02.2016 № 74/114/</a:t>
            </a:r>
            <a:r>
              <a:rPr lang="ru-RU" b="1" dirty="0" err="1" smtClean="0"/>
              <a:t>пр</a:t>
            </a:r>
            <a:endParaRPr lang="ru-RU" b="1" dirty="0" smtClean="0"/>
          </a:p>
          <a:p>
            <a:pPr marL="342900" indent="-342900"/>
            <a:r>
              <a:rPr lang="ru-RU" sz="1400" dirty="0" smtClean="0"/>
              <a:t>«Об утверждении состава, сроков и периодичности размещения информации поставщиками информации в</a:t>
            </a:r>
          </a:p>
          <a:p>
            <a:pPr marL="342900" indent="-342900"/>
            <a:r>
              <a:rPr lang="ru-RU" sz="1400" dirty="0" smtClean="0"/>
              <a:t>ГИС ЖКХ».</a:t>
            </a:r>
          </a:p>
          <a:p>
            <a:pPr marL="342900" indent="-342900"/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b="1" dirty="0" smtClean="0"/>
              <a:t>РСО - </a:t>
            </a:r>
            <a:r>
              <a:rPr lang="ru-RU" sz="1400" dirty="0" smtClean="0"/>
              <a:t>Раздел 8. Информация, подлежащая размещению в системе лицами, осуществляющими поставки ресурсов, необходимых для предоставления коммунальных услуг в МКД, жилые дома.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УО, ТСЖ, ЖСК - </a:t>
            </a:r>
            <a:r>
              <a:rPr lang="ru-RU" sz="1400" dirty="0" smtClean="0"/>
              <a:t>Раздел 10. Информация, подлежащая размещению в системе лицами, осуществляющими деятельность по управлению МКД на основании договора управления МКД, товариществами собственников жилья, жилищными кооперативами и иными специализированными потребительскими кооперативами, осуществляющими управление МКД.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ЖСК - </a:t>
            </a:r>
            <a:r>
              <a:rPr lang="ru-RU" sz="1400" dirty="0" smtClean="0"/>
              <a:t>Раздел 12. Информация, подлежащая размещению в системе жилищно-строительными кооперативами, осуществляющими за счет средств членов кооперативов строительство многоквартирных домов.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Администраторы ОСС </a:t>
            </a:r>
            <a:r>
              <a:rPr lang="ru-RU" sz="1400" dirty="0" smtClean="0"/>
              <a:t>- Раздел 14. Информация, подлежащая размещению в системе лицами, являющимися администраторами общих собраний собственников помещений в МКД.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Председатель Совета МКД </a:t>
            </a:r>
            <a:r>
              <a:rPr lang="ru-RU" sz="1400" dirty="0" smtClean="0"/>
              <a:t>- Раздел 15. Информация, подлежащая размещению в системе председателем совета МКД.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/>
            <a:r>
              <a:rPr lang="ru-RU" sz="1400" b="1" dirty="0" smtClean="0">
                <a:solidFill>
                  <a:srgbClr val="C00000"/>
                </a:solidFill>
              </a:rPr>
              <a:t>! В данный приказ планируется внести изменения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4046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Arial" charset="0"/>
              </a:rPr>
              <a:t>Штрафы</a:t>
            </a:r>
            <a:endParaRPr lang="ru-RU" sz="2400" b="1" dirty="0"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052736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Статья 13.19.2. КоАП РФ Нарушение порядка размещения </a:t>
            </a:r>
          </a:p>
          <a:p>
            <a:pPr marL="342900" indent="-342900"/>
            <a:r>
              <a:rPr lang="ru-RU" b="1" dirty="0" smtClean="0"/>
              <a:t>информации в ГИС ЖКХ</a:t>
            </a:r>
          </a:p>
          <a:p>
            <a:pPr marL="342900" indent="-342900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Для физ. лиц НУ МКД – 1000 р.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Для физ. лиц администраторов ОСС – 15000 р.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Для юр. лиц РСО  - 200000 р.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УО, ТСЖ, ЖСК – 30000 р.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endParaRPr lang="ru-RU" dirty="0" smtClean="0"/>
          </a:p>
          <a:p>
            <a:pPr algn="just"/>
            <a:r>
              <a:rPr lang="ru-RU" dirty="0" smtClean="0"/>
              <a:t>Совершение административного правонарушения, предусмотренного частью 1 настоящей статьи, должностным лицом, ранее подвергнутым административному наказанию за аналогичное административное правонарушение, - </a:t>
            </a:r>
            <a:r>
              <a:rPr lang="ru-RU" b="1" dirty="0" smtClean="0"/>
              <a:t>влечет дисквалификацию на срок от одного года до трех лет.</a:t>
            </a:r>
          </a:p>
          <a:p>
            <a:pPr marL="342900" indent="-342900" algn="just"/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1489</Words>
  <Application>Microsoft Office PowerPoint</Application>
  <PresentationFormat>Экран (4:3)</PresentationFormat>
  <Paragraphs>247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Макаров</dc:creator>
  <cp:lastModifiedBy>Анастасия Давнис</cp:lastModifiedBy>
  <cp:revision>296</cp:revision>
  <dcterms:created xsi:type="dcterms:W3CDTF">2013-03-14T11:18:51Z</dcterms:created>
  <dcterms:modified xsi:type="dcterms:W3CDTF">2017-02-21T07:07:19Z</dcterms:modified>
</cp:coreProperties>
</file>